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485" r:id="rId2"/>
    <p:sldId id="591" r:id="rId3"/>
    <p:sldId id="594" r:id="rId4"/>
    <p:sldId id="592" r:id="rId5"/>
    <p:sldId id="600" r:id="rId6"/>
    <p:sldId id="603" r:id="rId7"/>
    <p:sldId id="604" r:id="rId8"/>
    <p:sldId id="614" r:id="rId9"/>
    <p:sldId id="596" r:id="rId10"/>
    <p:sldId id="597" r:id="rId11"/>
    <p:sldId id="608" r:id="rId12"/>
    <p:sldId id="586" r:id="rId13"/>
    <p:sldId id="593" r:id="rId14"/>
    <p:sldId id="595" r:id="rId15"/>
    <p:sldId id="598" r:id="rId16"/>
    <p:sldId id="599" r:id="rId17"/>
    <p:sldId id="602" r:id="rId18"/>
    <p:sldId id="605" r:id="rId19"/>
  </p:sldIdLst>
  <p:sldSz cx="9144000" cy="6858000" type="screen4x3"/>
  <p:notesSz cx="7315200" cy="9601200"/>
  <p:custDataLst>
    <p:tags r:id="rId22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13">
          <p15:clr>
            <a:srgbClr val="A4A3A4"/>
          </p15:clr>
        </p15:guide>
        <p15:guide id="3" pos="55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706" autoAdjust="0"/>
  </p:normalViewPr>
  <p:slideViewPr>
    <p:cSldViewPr snapToGrid="0">
      <p:cViewPr varScale="1">
        <p:scale>
          <a:sx n="97" d="100"/>
          <a:sy n="97" d="100"/>
        </p:scale>
        <p:origin x="390" y="72"/>
      </p:cViewPr>
      <p:guideLst>
        <p:guide orient="horz" pos="4319"/>
        <p:guide pos="213"/>
        <p:guide pos="55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16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42763" cy="5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93" tIns="44546" rIns="89093" bIns="44546" numCol="1" anchor="t" anchorCtr="0" compatLnSpc="1">
            <a:prstTxWarp prst="textNoShape">
              <a:avLst/>
            </a:prstTxWarp>
          </a:bodyPr>
          <a:lstStyle>
            <a:lvl1pPr defTabSz="888927" eaLnBrk="1" hangingPunct="1">
              <a:defRPr sz="1300"/>
            </a:lvl1pPr>
          </a:lstStyle>
          <a:p>
            <a:endParaRPr lang="en-GB" dirty="0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08301" y="0"/>
            <a:ext cx="3224235" cy="5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93" tIns="44546" rIns="89093" bIns="44546" numCol="1" anchor="t" anchorCtr="0" compatLnSpc="1">
            <a:prstTxWarp prst="textNoShape">
              <a:avLst/>
            </a:prstTxWarp>
          </a:bodyPr>
          <a:lstStyle>
            <a:lvl1pPr algn="r" defTabSz="888927" eaLnBrk="1" hangingPunct="1">
              <a:defRPr sz="1300"/>
            </a:lvl1pPr>
          </a:lstStyle>
          <a:p>
            <a:endParaRPr lang="en-GB" dirty="0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00688"/>
            <a:ext cx="3142763" cy="5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93" tIns="44546" rIns="89093" bIns="44546" numCol="1" anchor="b" anchorCtr="0" compatLnSpc="1">
            <a:prstTxWarp prst="textNoShape">
              <a:avLst/>
            </a:prstTxWarp>
          </a:bodyPr>
          <a:lstStyle>
            <a:lvl1pPr defTabSz="888927" eaLnBrk="1" hangingPunct="1">
              <a:defRPr sz="1300"/>
            </a:lvl1pPr>
          </a:lstStyle>
          <a:p>
            <a:endParaRPr lang="en-GB" dirty="0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08301" y="9100688"/>
            <a:ext cx="3224235" cy="5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93" tIns="44546" rIns="89093" bIns="44546" numCol="1" anchor="b" anchorCtr="0" compatLnSpc="1">
            <a:prstTxWarp prst="textNoShape">
              <a:avLst/>
            </a:prstTxWarp>
          </a:bodyPr>
          <a:lstStyle>
            <a:lvl1pPr algn="r" defTabSz="888927" eaLnBrk="1" hangingPunct="1">
              <a:defRPr sz="1300"/>
            </a:lvl1pPr>
          </a:lstStyle>
          <a:p>
            <a:fld id="{4823CBC4-8FBA-4EA2-86F9-7FBE7E18A84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120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8764" cy="48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7" tIns="47235" rIns="94467" bIns="47235" numCol="1" anchor="t" anchorCtr="0" compatLnSpc="1">
            <a:prstTxWarp prst="textNoShape">
              <a:avLst/>
            </a:prstTxWarp>
          </a:bodyPr>
          <a:lstStyle>
            <a:lvl1pPr defTabSz="942898" eaLnBrk="1" hangingPunct="1">
              <a:defRPr sz="1400"/>
            </a:lvl1pPr>
          </a:lstStyle>
          <a:p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436" y="0"/>
            <a:ext cx="3168764" cy="48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7" tIns="47235" rIns="94467" bIns="47235" numCol="1" anchor="t" anchorCtr="0" compatLnSpc="1">
            <a:prstTxWarp prst="textNoShape">
              <a:avLst/>
            </a:prstTxWarp>
          </a:bodyPr>
          <a:lstStyle>
            <a:lvl1pPr algn="r" defTabSz="942898" eaLnBrk="1" hangingPunct="1">
              <a:defRPr sz="1400"/>
            </a:lvl1pPr>
          </a:lstStyle>
          <a:p>
            <a:endParaRPr lang="en-GB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3775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940" y="4560416"/>
            <a:ext cx="5363324" cy="432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7" tIns="47235" rIns="94467" bIns="47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Vorlagentextes zu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2383"/>
            <a:ext cx="3168764" cy="47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7" tIns="47235" rIns="94467" bIns="47235" numCol="1" anchor="b" anchorCtr="0" compatLnSpc="1">
            <a:prstTxWarp prst="textNoShape">
              <a:avLst/>
            </a:prstTxWarp>
          </a:bodyPr>
          <a:lstStyle>
            <a:lvl1pPr defTabSz="942898" eaLnBrk="1" hangingPunct="1">
              <a:defRPr sz="1400"/>
            </a:lvl1pPr>
          </a:lstStyle>
          <a:p>
            <a:endParaRPr lang="en-GB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436" y="9122383"/>
            <a:ext cx="3168764" cy="47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7" tIns="47235" rIns="94467" bIns="47235" numCol="1" anchor="b" anchorCtr="0" compatLnSpc="1">
            <a:prstTxWarp prst="textNoShape">
              <a:avLst/>
            </a:prstTxWarp>
          </a:bodyPr>
          <a:lstStyle>
            <a:lvl1pPr algn="r" defTabSz="942898" eaLnBrk="1" hangingPunct="1">
              <a:defRPr sz="1400"/>
            </a:lvl1pPr>
          </a:lstStyle>
          <a:p>
            <a:fld id="{64B56A19-DEFF-4F96-BD9E-CE0C86E46170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246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90C3E-0A61-42B3-9A6C-466CF14D79DB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734210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65220" y="5127563"/>
            <a:ext cx="6861034" cy="3954528"/>
          </a:xfrm>
        </p:spPr>
        <p:txBody>
          <a:bodyPr lIns="89376" tIns="44691" rIns="89376" bIns="44691"/>
          <a:lstStyle/>
          <a:p>
            <a:endParaRPr lang="en-GB" dirty="0"/>
          </a:p>
        </p:txBody>
      </p:sp>
      <p:sp>
        <p:nvSpPr>
          <p:cNvPr id="734211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8938" y="0"/>
            <a:ext cx="6537325" cy="4902200"/>
          </a:xfrm>
          <a:ln/>
        </p:spPr>
      </p:sp>
    </p:spTree>
    <p:extLst>
      <p:ext uri="{BB962C8B-B14F-4D97-AF65-F5344CB8AC3E}">
        <p14:creationId xmlns:p14="http://schemas.microsoft.com/office/powerpoint/2010/main" val="415258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639888"/>
            <a:ext cx="9143999" cy="909637"/>
          </a:xfrm>
          <a:prstGeom prst="rect">
            <a:avLst/>
          </a:prstGeom>
        </p:spPr>
        <p:txBody>
          <a:bodyPr lIns="91440" rIns="91440" anchor="ctr" anchorCtr="0"/>
          <a:lstStyle>
            <a:lvl1pPr algn="ctr"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2547938"/>
            <a:ext cx="9143999" cy="904875"/>
          </a:xfrm>
          <a:prstGeom prst="rect">
            <a:avLst/>
          </a:prstGeom>
        </p:spPr>
        <p:txBody>
          <a:bodyPr lIns="91440" rIns="91440" anchor="ctr"/>
          <a:lstStyle>
            <a:lvl1pPr marL="0" indent="0" algn="ctr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194" y="229107"/>
            <a:ext cx="6940310" cy="101498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" y="12701"/>
            <a:ext cx="8924925" cy="4635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9088" y="781050"/>
            <a:ext cx="8524875" cy="512762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54529" y="6278816"/>
            <a:ext cx="1489434" cy="50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de-DE" dirty="0" smtClean="0"/>
              <a:t>Page </a:t>
            </a:r>
            <a:fld id="{7FCC9208-DAF3-4403-8DF6-08250AE9F25A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9" y="6278816"/>
            <a:ext cx="3470155" cy="507493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8476"/>
            <a:ext cx="9144000" cy="949124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87376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ransition spd="med">
    <p:wipe dir="r"/>
  </p:transition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36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381000" indent="-188913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marL="561975" indent="-179388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8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marL="752475" indent="-188913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marL="962025" indent="-207963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1419225" indent="-207963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876425" indent="-207963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333625" indent="-207963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790825" indent="-207963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icewoodchess.org/chess/store/" TargetMode="External"/><Relationship Id="rId2" Type="http://schemas.openxmlformats.org/officeDocument/2006/relationships/hyperlink" Target="http://spicewoodches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hesskid.com/" TargetMode="External"/><Relationship Id="rId4" Type="http://schemas.openxmlformats.org/officeDocument/2006/relationships/hyperlink" Target="http://www.amazon.com/ZMF-II-Chess-Clock-Black-Blue/dp/B00C25PR0O/ref=sr_1_1?ie=UTF8&amp;qid=1432156829&amp;sr=8-1&amp;keywords=ZMF+chess+clock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ztecworld.com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98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121920" y="1887843"/>
            <a:ext cx="8879840" cy="909637"/>
          </a:xfrm>
        </p:spPr>
        <p:txBody>
          <a:bodyPr/>
          <a:lstStyle/>
          <a:p>
            <a:pPr algn="ctr"/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Chess Club Review 2014-2015 School Year</a:t>
            </a:r>
            <a:endParaRPr lang="de-D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3199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1921" y="2547761"/>
            <a:ext cx="8879840" cy="904875"/>
          </a:xfrm>
        </p:spPr>
        <p:txBody>
          <a:bodyPr/>
          <a:lstStyle/>
          <a:p>
            <a:pPr algn="ctr"/>
            <a:r>
              <a:rPr lang="de-DE" sz="32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2015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 Club Website                -           spicewoodchess.org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091380"/>
            <a:ext cx="8824912" cy="503162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Designed to improve our communication and training impact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r>
              <a:rPr lang="en-US" sz="2000" dirty="0" smtClean="0"/>
              <a:t>Weekly posts containing news about meetings, training, tournaments and more. </a:t>
            </a:r>
          </a:p>
          <a:p>
            <a:r>
              <a:rPr lang="en-US" sz="2000" dirty="0" smtClean="0"/>
              <a:t>Individual student Chess group pages with training information.</a:t>
            </a:r>
          </a:p>
          <a:p>
            <a:r>
              <a:rPr lang="en-US" sz="2000" dirty="0" smtClean="0"/>
              <a:t>List of available Chess books from our Club library.</a:t>
            </a:r>
          </a:p>
          <a:p>
            <a:r>
              <a:rPr lang="en-US" sz="2000" dirty="0" smtClean="0"/>
              <a:t>Calendar and Links to local Chess clubs and Chess events.</a:t>
            </a:r>
          </a:p>
          <a:p>
            <a:r>
              <a:rPr lang="en-US" sz="2000" dirty="0" smtClean="0"/>
              <a:t>Instructions on how to use all of our Chess clocks.</a:t>
            </a:r>
          </a:p>
          <a:p>
            <a:r>
              <a:rPr lang="en-US" sz="2000" dirty="0" smtClean="0"/>
              <a:t>Information and videos on the history of Chess.</a:t>
            </a:r>
          </a:p>
          <a:p>
            <a:r>
              <a:rPr lang="en-US" sz="2000" dirty="0" smtClean="0"/>
              <a:t>Information on the Chess and its influence on Art.</a:t>
            </a:r>
          </a:p>
          <a:p>
            <a:r>
              <a:rPr lang="en-US" sz="2000" dirty="0" smtClean="0"/>
              <a:t>Fun pages showing unique Chess sets and Chess game variations.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7FCC9208-DAF3-4403-8DF6-08250AE9F25A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476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 Planning for Next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Chess Club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781050"/>
            <a:ext cx="8701086" cy="5127625"/>
          </a:xfrm>
        </p:spPr>
        <p:txBody>
          <a:bodyPr>
            <a:normAutofit fontScale="77500" lnSpcReduction="20000"/>
          </a:bodyPr>
          <a:lstStyle/>
          <a:p>
            <a:r>
              <a:rPr lang="en-US" sz="2900" dirty="0" smtClean="0"/>
              <a:t>List of common annual Chess Club expenses:</a:t>
            </a:r>
          </a:p>
          <a:p>
            <a:pPr lvl="1"/>
            <a:endParaRPr lang="en-US" sz="2900" dirty="0" smtClean="0">
              <a:solidFill>
                <a:srgbClr val="0070C0"/>
              </a:solidFill>
            </a:endParaRPr>
          </a:p>
          <a:p>
            <a:pPr lvl="1"/>
            <a:r>
              <a:rPr lang="en-US" sz="2900" dirty="0" smtClean="0">
                <a:solidFill>
                  <a:srgbClr val="0070C0"/>
                </a:solidFill>
              </a:rPr>
              <a:t>Club </a:t>
            </a:r>
            <a:r>
              <a:rPr lang="en-US" sz="2900" dirty="0" smtClean="0">
                <a:solidFill>
                  <a:srgbClr val="0070C0"/>
                </a:solidFill>
              </a:rPr>
              <a:t>T-shirts (</a:t>
            </a:r>
            <a:r>
              <a:rPr lang="en-US" sz="2900" dirty="0" smtClean="0"/>
              <a:t>~$1400</a:t>
            </a:r>
            <a:r>
              <a:rPr lang="en-US" sz="2900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sz="2900" dirty="0" smtClean="0">
                <a:solidFill>
                  <a:srgbClr val="0070C0"/>
                </a:solidFill>
              </a:rPr>
              <a:t>Printing fees for handouts, worksheets, folders, Chess Bucks, bookmarks, book labels, training materials for coaches, etc.  </a:t>
            </a:r>
            <a:r>
              <a:rPr lang="en-US" sz="2900" dirty="0" smtClean="0"/>
              <a:t>(~$400</a:t>
            </a:r>
            <a:r>
              <a:rPr lang="en-US" sz="2900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sz="2900" dirty="0" err="1" smtClean="0">
                <a:solidFill>
                  <a:srgbClr val="0070C0"/>
                </a:solidFill>
              </a:rPr>
              <a:t>Chesskid</a:t>
            </a:r>
            <a:r>
              <a:rPr lang="en-US" sz="2900" dirty="0" smtClean="0">
                <a:solidFill>
                  <a:srgbClr val="0070C0"/>
                </a:solidFill>
              </a:rPr>
              <a:t> membership fee (</a:t>
            </a:r>
            <a:r>
              <a:rPr lang="en-US" sz="2900" dirty="0" smtClean="0"/>
              <a:t>$400</a:t>
            </a:r>
            <a:r>
              <a:rPr lang="en-US" sz="2900" dirty="0" smtClean="0">
                <a:solidFill>
                  <a:srgbClr val="0070C0"/>
                </a:solidFill>
              </a:rPr>
              <a:t> per year for 75 gold accounts)</a:t>
            </a:r>
          </a:p>
          <a:p>
            <a:pPr lvl="1"/>
            <a:r>
              <a:rPr lang="en-US" sz="2900" dirty="0" smtClean="0">
                <a:solidFill>
                  <a:srgbClr val="0070C0"/>
                </a:solidFill>
              </a:rPr>
              <a:t>Food and drinks for weekend events (2 to 4 events per year, </a:t>
            </a:r>
            <a:r>
              <a:rPr lang="en-US" sz="2900" dirty="0" smtClean="0"/>
              <a:t>$250 </a:t>
            </a:r>
            <a:r>
              <a:rPr lang="en-US" sz="2900" dirty="0" smtClean="0">
                <a:solidFill>
                  <a:srgbClr val="0070C0"/>
                </a:solidFill>
              </a:rPr>
              <a:t>each event)</a:t>
            </a:r>
          </a:p>
          <a:p>
            <a:pPr lvl="1"/>
            <a:r>
              <a:rPr lang="en-US" sz="2900" dirty="0" smtClean="0">
                <a:solidFill>
                  <a:srgbClr val="0070C0"/>
                </a:solidFill>
              </a:rPr>
              <a:t>Chess Store items (</a:t>
            </a:r>
            <a:r>
              <a:rPr lang="en-US" sz="2900" dirty="0" smtClean="0"/>
              <a:t>~$1500</a:t>
            </a:r>
            <a:r>
              <a:rPr lang="en-US" sz="2900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sz="2900" dirty="0" smtClean="0">
                <a:solidFill>
                  <a:srgbClr val="0070C0"/>
                </a:solidFill>
              </a:rPr>
              <a:t>School sponsor faculty gift (</a:t>
            </a:r>
            <a:r>
              <a:rPr lang="en-US" sz="2900" dirty="0" smtClean="0"/>
              <a:t>$200</a:t>
            </a:r>
            <a:r>
              <a:rPr lang="en-US" sz="2900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sz="2900" dirty="0" smtClean="0">
                <a:solidFill>
                  <a:srgbClr val="0070C0"/>
                </a:solidFill>
              </a:rPr>
              <a:t>New chess sets (</a:t>
            </a:r>
            <a:r>
              <a:rPr lang="en-US" sz="2900" dirty="0" smtClean="0"/>
              <a:t>$12-$20 </a:t>
            </a:r>
            <a:r>
              <a:rPr lang="en-US" sz="2900" dirty="0" smtClean="0">
                <a:solidFill>
                  <a:srgbClr val="0070C0"/>
                </a:solidFill>
              </a:rPr>
              <a:t>per set)</a:t>
            </a:r>
          </a:p>
          <a:p>
            <a:pPr lvl="1"/>
            <a:r>
              <a:rPr lang="en-US" sz="2900" dirty="0" smtClean="0">
                <a:solidFill>
                  <a:srgbClr val="0070C0"/>
                </a:solidFill>
              </a:rPr>
              <a:t>New chess books (</a:t>
            </a:r>
            <a:r>
              <a:rPr lang="en-US" sz="2900" dirty="0" smtClean="0"/>
              <a:t>$10-$30 </a:t>
            </a:r>
            <a:r>
              <a:rPr lang="en-US" sz="2900" dirty="0" smtClean="0">
                <a:solidFill>
                  <a:srgbClr val="0070C0"/>
                </a:solidFill>
              </a:rPr>
              <a:t>per book)</a:t>
            </a:r>
          </a:p>
          <a:p>
            <a:pPr lvl="1"/>
            <a:r>
              <a:rPr lang="en-US" sz="2900" dirty="0" smtClean="0">
                <a:solidFill>
                  <a:srgbClr val="0070C0"/>
                </a:solidFill>
              </a:rPr>
              <a:t>New chess clocks (</a:t>
            </a:r>
            <a:r>
              <a:rPr lang="en-US" sz="2900" dirty="0" smtClean="0"/>
              <a:t>$40-$50 </a:t>
            </a:r>
            <a:r>
              <a:rPr lang="en-US" sz="2900" dirty="0" smtClean="0">
                <a:solidFill>
                  <a:srgbClr val="0070C0"/>
                </a:solidFill>
              </a:rPr>
              <a:t>per clock)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7FCC9208-DAF3-4403-8DF6-08250AE9F25A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026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Income for Next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641987"/>
            <a:ext cx="8524875" cy="4266688"/>
          </a:xfrm>
        </p:spPr>
        <p:txBody>
          <a:bodyPr/>
          <a:lstStyle/>
          <a:p>
            <a:r>
              <a:rPr lang="en-US" sz="2000" dirty="0" smtClean="0"/>
              <a:t>Student registration fees (~150 students):  ~$3800</a:t>
            </a:r>
            <a:endParaRPr lang="en-US" sz="2000" dirty="0"/>
          </a:p>
          <a:p>
            <a:r>
              <a:rPr lang="en-US" sz="2000" dirty="0" smtClean="0"/>
              <a:t>Club sponsors:  ~$750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>
                <a:solidFill>
                  <a:srgbClr val="0070C0"/>
                </a:solidFill>
              </a:rPr>
              <a:t>Total estimated income for 2015-2016 school year:  $4550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7FCC9208-DAF3-4403-8DF6-08250AE9F25A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388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Expenses for Next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533832"/>
            <a:ext cx="8524875" cy="437484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$1400 </a:t>
            </a:r>
            <a:r>
              <a:rPr lang="en-US" sz="2000" dirty="0"/>
              <a:t>for Chess Club shirts</a:t>
            </a:r>
          </a:p>
          <a:p>
            <a:r>
              <a:rPr lang="en-US" sz="2000" dirty="0" smtClean="0"/>
              <a:t>$650 </a:t>
            </a:r>
            <a:r>
              <a:rPr lang="en-US" sz="2000" dirty="0"/>
              <a:t>for Saturday Tournament warm- ups/pizza parties</a:t>
            </a:r>
          </a:p>
          <a:p>
            <a:r>
              <a:rPr lang="en-US" sz="2000" dirty="0"/>
              <a:t>$1500 for Chess Store</a:t>
            </a:r>
          </a:p>
          <a:p>
            <a:r>
              <a:rPr lang="en-US" sz="2000" dirty="0" smtClean="0"/>
              <a:t>$600 </a:t>
            </a:r>
            <a:r>
              <a:rPr lang="en-US" sz="2000" dirty="0"/>
              <a:t>for Chess </a:t>
            </a:r>
            <a:r>
              <a:rPr lang="en-US" sz="2000" dirty="0" smtClean="0"/>
              <a:t>supplies/books/flyers/Chess </a:t>
            </a:r>
            <a:r>
              <a:rPr lang="en-US" sz="2000" dirty="0"/>
              <a:t>bucks</a:t>
            </a:r>
          </a:p>
          <a:p>
            <a:r>
              <a:rPr lang="en-US" sz="2000" dirty="0" smtClean="0"/>
              <a:t>$400 </a:t>
            </a:r>
            <a:r>
              <a:rPr lang="en-US" sz="2000" dirty="0"/>
              <a:t>for </a:t>
            </a:r>
            <a:r>
              <a:rPr lang="en-US" sz="2000" dirty="0" smtClean="0"/>
              <a:t>Chesskid.com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0070C0"/>
                </a:solidFill>
              </a:rPr>
              <a:t>Total estimated expenses for 2015-2016 school year:  $4550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7FCC9208-DAF3-4403-8DF6-08250AE9F25A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5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781050"/>
            <a:ext cx="8701086" cy="52939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The Chess Club leadership requests your feedback.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000" dirty="0" smtClean="0"/>
              <a:t>We especially would like to hear from you on these topics: </a:t>
            </a:r>
          </a:p>
          <a:p>
            <a:pPr marL="0" indent="0">
              <a:buNone/>
            </a:pPr>
            <a:endParaRPr lang="en-US" sz="1050" dirty="0" smtClean="0"/>
          </a:p>
          <a:p>
            <a:pPr marL="534987" lvl="1" indent="-342900">
              <a:buFont typeface="+mj-lt"/>
              <a:buAutoNum type="arabicPeriod"/>
            </a:pPr>
            <a:r>
              <a:rPr lang="en-US" sz="1800" dirty="0" smtClean="0"/>
              <a:t>Should sponsoring a tournament be considered for next year?</a:t>
            </a:r>
            <a:endParaRPr lang="en-US" sz="1800" dirty="0" smtClean="0"/>
          </a:p>
          <a:p>
            <a:pPr marL="534987" lvl="1" indent="-342900">
              <a:buFont typeface="+mj-lt"/>
              <a:buAutoNum type="arabicPeriod"/>
            </a:pPr>
            <a:r>
              <a:rPr lang="en-US" sz="1800" dirty="0" smtClean="0"/>
              <a:t>How has the Chess Club helped your child?</a:t>
            </a:r>
          </a:p>
          <a:p>
            <a:pPr marL="534987" lvl="1" indent="-342900">
              <a:buFont typeface="+mj-lt"/>
              <a:buAutoNum type="arabicPeriod"/>
            </a:pPr>
            <a:r>
              <a:rPr lang="en-US" sz="1800" dirty="0" smtClean="0"/>
              <a:t>What would you change about Chess Club?</a:t>
            </a:r>
          </a:p>
          <a:p>
            <a:pPr marL="534987" lvl="1" indent="-342900">
              <a:buFont typeface="+mj-lt"/>
              <a:buAutoNum type="arabicPeriod"/>
            </a:pPr>
            <a:r>
              <a:rPr lang="en-US" sz="1800" dirty="0" smtClean="0"/>
              <a:t>How you would increase parent involvement in the Club?</a:t>
            </a:r>
          </a:p>
          <a:p>
            <a:pPr marL="534987" lvl="1" indent="-342900">
              <a:buFont typeface="+mj-lt"/>
              <a:buAutoNum type="arabicPeriod"/>
            </a:pPr>
            <a:r>
              <a:rPr lang="en-US" sz="1800" dirty="0" smtClean="0"/>
              <a:t>What information would you like to see on the website?</a:t>
            </a:r>
          </a:p>
          <a:p>
            <a:pPr marL="534987" lvl="1" indent="-342900">
              <a:buFont typeface="+mj-lt"/>
              <a:buAutoNum type="arabicPeriod"/>
            </a:pPr>
            <a:r>
              <a:rPr lang="en-US" sz="1800" dirty="0" smtClean="0"/>
              <a:t>Would you be interested in an Adult Chess lesson?</a:t>
            </a:r>
          </a:p>
          <a:p>
            <a:pPr marL="534987" lvl="1" indent="-342900">
              <a:buFont typeface="+mj-lt"/>
              <a:buAutoNum type="arabicPeriod"/>
            </a:pPr>
            <a:r>
              <a:rPr lang="en-US" sz="1800" dirty="0" smtClean="0"/>
              <a:t>Would you like to learn more about tournaments?</a:t>
            </a:r>
          </a:p>
          <a:p>
            <a:pPr marL="534987" lvl="1" indent="-342900">
              <a:buFont typeface="+mj-lt"/>
              <a:buAutoNum type="arabicPeriod"/>
            </a:pPr>
            <a:r>
              <a:rPr lang="en-US" sz="1800" dirty="0" smtClean="0"/>
              <a:t>Can you help the Chess Club next year as a volunteer?</a:t>
            </a:r>
          </a:p>
          <a:p>
            <a:pPr marL="192087" lvl="1" indent="0" algn="ctr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>Please email your feedback to </a:t>
            </a:r>
            <a:r>
              <a:rPr lang="en-US" sz="2400" dirty="0" smtClean="0">
                <a:solidFill>
                  <a:schemeClr val="accent2"/>
                </a:solidFill>
              </a:rPr>
              <a:t>feedback@spicewoodchess.org</a:t>
            </a:r>
            <a:endParaRPr lang="en-US" sz="2000" dirty="0" smtClean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7FCC9208-DAF3-4403-8DF6-08250AE9F25A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4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to Our School Sponsors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781050"/>
            <a:ext cx="8524875" cy="53651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 smtClean="0"/>
              <a:t>The Chess Club would like to thank all of the school faculty and staff for making this year’s Chess Club successful.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We especially want to thank the following people for outstanding support and service: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Laura </a:t>
            </a:r>
            <a:r>
              <a:rPr lang="en-US" sz="2400" dirty="0" err="1" smtClean="0">
                <a:solidFill>
                  <a:srgbClr val="0070C0"/>
                </a:solidFill>
              </a:rPr>
              <a:t>Reeb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Hernan </a:t>
            </a:r>
            <a:r>
              <a:rPr lang="en-US" sz="2400" dirty="0" err="1" smtClean="0">
                <a:solidFill>
                  <a:srgbClr val="0070C0"/>
                </a:solidFill>
              </a:rPr>
              <a:t>Benitiz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Courtney Torres</a:t>
            </a: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</a:rPr>
              <a:t>Jiae</a:t>
            </a:r>
            <a:r>
              <a:rPr lang="en-US" sz="2400" dirty="0" smtClean="0">
                <a:solidFill>
                  <a:srgbClr val="0070C0"/>
                </a:solidFill>
              </a:rPr>
              <a:t> Kim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We've </a:t>
            </a:r>
            <a:r>
              <a:rPr lang="en-US" sz="2400" dirty="0"/>
              <a:t>had a great year and couldn't have done it without their help!</a:t>
            </a:r>
            <a:endParaRPr lang="en-US" sz="2400" dirty="0" smtClean="0"/>
          </a:p>
          <a:p>
            <a:pPr marL="0" indent="0">
              <a:buNone/>
            </a:pPr>
            <a:endParaRPr lang="en-US" sz="11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7FCC9208-DAF3-4403-8DF6-08250AE9F25A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813" y="2870288"/>
            <a:ext cx="1342663" cy="1484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0149" y="2870288"/>
            <a:ext cx="1159324" cy="1496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4927" y="4040467"/>
            <a:ext cx="1359661" cy="1483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088" y="4047913"/>
            <a:ext cx="1126610" cy="147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0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to All of Our Volunteers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" y="781050"/>
            <a:ext cx="8924924" cy="535699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The Chess Club would also like to thank all of our parent volunteers for their hard work and support this year, with special thanks to: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200" dirty="0" smtClean="0"/>
          </a:p>
          <a:p>
            <a:pPr marL="382587" lvl="2" indent="0">
              <a:lnSpc>
                <a:spcPct val="120000"/>
              </a:lnSpc>
              <a:buNone/>
            </a:pPr>
            <a:r>
              <a:rPr lang="en-US" sz="2900" b="1" dirty="0" smtClean="0"/>
              <a:t>Club coordinator: </a:t>
            </a:r>
            <a:r>
              <a:rPr lang="en-US" sz="2900" dirty="0" smtClean="0">
                <a:solidFill>
                  <a:srgbClr val="0070C0"/>
                </a:solidFill>
              </a:rPr>
              <a:t>James McMullen</a:t>
            </a:r>
          </a:p>
          <a:p>
            <a:pPr marL="382587" lvl="2" indent="0">
              <a:lnSpc>
                <a:spcPct val="120000"/>
              </a:lnSpc>
              <a:buNone/>
            </a:pPr>
            <a:endParaRPr lang="en-US" sz="1800" dirty="0" smtClean="0"/>
          </a:p>
          <a:p>
            <a:pPr marL="382587" lvl="2" indent="0">
              <a:lnSpc>
                <a:spcPct val="120000"/>
              </a:lnSpc>
              <a:buNone/>
            </a:pPr>
            <a:r>
              <a:rPr lang="en-US" sz="2900" b="1" dirty="0" smtClean="0"/>
              <a:t>Club Leadership: </a:t>
            </a:r>
            <a:r>
              <a:rPr lang="en-US" sz="2900" dirty="0" smtClean="0">
                <a:solidFill>
                  <a:srgbClr val="0070C0"/>
                </a:solidFill>
              </a:rPr>
              <a:t>Rich Berman, Peter Hardin, Martin Leroy, Shanti </a:t>
            </a:r>
            <a:r>
              <a:rPr lang="en-US" sz="2900" dirty="0" err="1" smtClean="0">
                <a:solidFill>
                  <a:srgbClr val="0070C0"/>
                </a:solidFill>
              </a:rPr>
              <a:t>Ramasamy</a:t>
            </a:r>
            <a:r>
              <a:rPr lang="en-US" sz="2900" dirty="0" smtClean="0">
                <a:solidFill>
                  <a:srgbClr val="0070C0"/>
                </a:solidFill>
              </a:rPr>
              <a:t> and Chris Mason</a:t>
            </a:r>
          </a:p>
          <a:p>
            <a:pPr marL="382587" lvl="2" indent="0">
              <a:lnSpc>
                <a:spcPct val="120000"/>
              </a:lnSpc>
              <a:buNone/>
            </a:pPr>
            <a:endParaRPr lang="en-US" sz="2100" dirty="0" smtClean="0"/>
          </a:p>
          <a:p>
            <a:pPr marL="382587" lvl="2" indent="0">
              <a:lnSpc>
                <a:spcPct val="120000"/>
              </a:lnSpc>
              <a:buNone/>
            </a:pPr>
            <a:r>
              <a:rPr lang="en-US" sz="2900" b="1" dirty="0" smtClean="0"/>
              <a:t>Coaches: </a:t>
            </a:r>
            <a:r>
              <a:rPr lang="en-US" sz="2900" dirty="0" smtClean="0">
                <a:solidFill>
                  <a:srgbClr val="0070C0"/>
                </a:solidFill>
              </a:rPr>
              <a:t>Hong Yang, Joe Norman, Karen </a:t>
            </a:r>
            <a:r>
              <a:rPr lang="en-US" sz="2900" dirty="0" err="1" smtClean="0">
                <a:solidFill>
                  <a:srgbClr val="0070C0"/>
                </a:solidFill>
              </a:rPr>
              <a:t>Hadzi-Pavlovic</a:t>
            </a:r>
            <a:r>
              <a:rPr lang="en-US" sz="2900" dirty="0" smtClean="0">
                <a:solidFill>
                  <a:srgbClr val="0070C0"/>
                </a:solidFill>
              </a:rPr>
              <a:t>, Marlon </a:t>
            </a:r>
            <a:r>
              <a:rPr lang="en-US" sz="2900" dirty="0" err="1" smtClean="0">
                <a:solidFill>
                  <a:srgbClr val="0070C0"/>
                </a:solidFill>
              </a:rPr>
              <a:t>Revelett</a:t>
            </a:r>
            <a:r>
              <a:rPr lang="en-US" sz="2900" dirty="0" smtClean="0">
                <a:solidFill>
                  <a:srgbClr val="0070C0"/>
                </a:solidFill>
              </a:rPr>
              <a:t>,</a:t>
            </a:r>
            <a:r>
              <a:rPr lang="en-US" sz="2900" dirty="0">
                <a:solidFill>
                  <a:srgbClr val="0070C0"/>
                </a:solidFill>
              </a:rPr>
              <a:t> </a:t>
            </a:r>
            <a:r>
              <a:rPr lang="en-US" sz="2900" dirty="0" smtClean="0">
                <a:solidFill>
                  <a:srgbClr val="0070C0"/>
                </a:solidFill>
              </a:rPr>
              <a:t>Minh Truong, Natalie </a:t>
            </a:r>
            <a:r>
              <a:rPr lang="en-US" sz="2900" dirty="0" err="1" smtClean="0">
                <a:solidFill>
                  <a:srgbClr val="0070C0"/>
                </a:solidFill>
              </a:rPr>
              <a:t>Linam</a:t>
            </a:r>
            <a:r>
              <a:rPr lang="en-US" sz="2900" dirty="0" smtClean="0">
                <a:solidFill>
                  <a:srgbClr val="0070C0"/>
                </a:solidFill>
              </a:rPr>
              <a:t>, </a:t>
            </a:r>
            <a:r>
              <a:rPr lang="en-US" sz="2900" dirty="0" err="1" smtClean="0">
                <a:solidFill>
                  <a:srgbClr val="0070C0"/>
                </a:solidFill>
              </a:rPr>
              <a:t>Sujay</a:t>
            </a:r>
            <a:r>
              <a:rPr lang="en-US" sz="2900" dirty="0" smtClean="0">
                <a:solidFill>
                  <a:srgbClr val="0070C0"/>
                </a:solidFill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</a:rPr>
              <a:t>Sanghavi</a:t>
            </a:r>
            <a:r>
              <a:rPr lang="en-US" sz="2900" dirty="0" smtClean="0">
                <a:solidFill>
                  <a:srgbClr val="0070C0"/>
                </a:solidFill>
              </a:rPr>
              <a:t>, Top </a:t>
            </a:r>
            <a:r>
              <a:rPr lang="en-US" sz="2900" dirty="0" err="1" smtClean="0">
                <a:solidFill>
                  <a:srgbClr val="0070C0"/>
                </a:solidFill>
              </a:rPr>
              <a:t>Changwatchai</a:t>
            </a:r>
            <a:r>
              <a:rPr lang="en-US" sz="2900" dirty="0" smtClean="0">
                <a:solidFill>
                  <a:srgbClr val="0070C0"/>
                </a:solidFill>
              </a:rPr>
              <a:t>,</a:t>
            </a:r>
            <a:r>
              <a:rPr lang="en-US" sz="2900" dirty="0">
                <a:solidFill>
                  <a:srgbClr val="0070C0"/>
                </a:solidFill>
              </a:rPr>
              <a:t> </a:t>
            </a:r>
            <a:r>
              <a:rPr lang="en-US" sz="2900" dirty="0" smtClean="0">
                <a:solidFill>
                  <a:srgbClr val="0070C0"/>
                </a:solidFill>
              </a:rPr>
              <a:t>Ganesh </a:t>
            </a:r>
            <a:r>
              <a:rPr lang="en-US" sz="2900" dirty="0" err="1">
                <a:solidFill>
                  <a:srgbClr val="0070C0"/>
                </a:solidFill>
              </a:rPr>
              <a:t>Sivaraman</a:t>
            </a:r>
            <a:r>
              <a:rPr lang="en-US" sz="2900" dirty="0">
                <a:solidFill>
                  <a:srgbClr val="0070C0"/>
                </a:solidFill>
              </a:rPr>
              <a:t>, </a:t>
            </a:r>
            <a:r>
              <a:rPr lang="en-US" sz="2900" dirty="0" smtClean="0">
                <a:solidFill>
                  <a:srgbClr val="0070C0"/>
                </a:solidFill>
              </a:rPr>
              <a:t>Bruce </a:t>
            </a:r>
            <a:r>
              <a:rPr lang="en-US" sz="2900" dirty="0" err="1" smtClean="0">
                <a:solidFill>
                  <a:srgbClr val="0070C0"/>
                </a:solidFill>
              </a:rPr>
              <a:t>Filgate</a:t>
            </a:r>
            <a:r>
              <a:rPr lang="en-US" sz="2900" dirty="0" smtClean="0">
                <a:solidFill>
                  <a:srgbClr val="0070C0"/>
                </a:solidFill>
              </a:rPr>
              <a:t>, Matthew Varner, </a:t>
            </a:r>
            <a:br>
              <a:rPr lang="en-US" sz="2900" dirty="0" smtClean="0">
                <a:solidFill>
                  <a:srgbClr val="0070C0"/>
                </a:solidFill>
              </a:rPr>
            </a:br>
            <a:r>
              <a:rPr lang="en-US" sz="2900" dirty="0" smtClean="0">
                <a:solidFill>
                  <a:srgbClr val="0070C0"/>
                </a:solidFill>
              </a:rPr>
              <a:t>Ryan Cush,</a:t>
            </a:r>
            <a:r>
              <a:rPr lang="en-US" sz="2900" dirty="0">
                <a:solidFill>
                  <a:srgbClr val="0070C0"/>
                </a:solidFill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</a:rPr>
              <a:t>Shovan</a:t>
            </a:r>
            <a:r>
              <a:rPr lang="en-US" sz="2900" dirty="0" smtClean="0">
                <a:solidFill>
                  <a:srgbClr val="0070C0"/>
                </a:solidFill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</a:rPr>
              <a:t>Kanjilal</a:t>
            </a:r>
            <a:r>
              <a:rPr lang="en-US" sz="2900" dirty="0" smtClean="0">
                <a:solidFill>
                  <a:srgbClr val="0070C0"/>
                </a:solidFill>
              </a:rPr>
              <a:t>, Aaron Jones and Stan Wiley</a:t>
            </a:r>
          </a:p>
          <a:p>
            <a:pPr marL="382587" lvl="2" indent="0">
              <a:lnSpc>
                <a:spcPct val="120000"/>
              </a:lnSpc>
              <a:buNone/>
            </a:pPr>
            <a:endParaRPr lang="en-US" sz="1800" dirty="0" smtClean="0"/>
          </a:p>
          <a:p>
            <a:pPr marL="382587" lvl="2" indent="0">
              <a:lnSpc>
                <a:spcPct val="120000"/>
              </a:lnSpc>
              <a:buNone/>
            </a:pPr>
            <a:r>
              <a:rPr lang="en-US" sz="2900" b="1" dirty="0" smtClean="0"/>
              <a:t>T-shirts:</a:t>
            </a:r>
            <a:r>
              <a:rPr lang="en-US" sz="2900" dirty="0" smtClean="0"/>
              <a:t> </a:t>
            </a:r>
            <a:r>
              <a:rPr lang="en-US" sz="2900" dirty="0" smtClean="0">
                <a:solidFill>
                  <a:srgbClr val="0070C0"/>
                </a:solidFill>
              </a:rPr>
              <a:t>Chris Mason</a:t>
            </a:r>
          </a:p>
          <a:p>
            <a:pPr marL="382587" lvl="2" indent="0">
              <a:lnSpc>
                <a:spcPct val="120000"/>
              </a:lnSpc>
              <a:buNone/>
            </a:pPr>
            <a:r>
              <a:rPr lang="en-US" sz="2900" b="1" dirty="0" smtClean="0"/>
              <a:t>Chess Store: </a:t>
            </a:r>
            <a:r>
              <a:rPr lang="en-US" sz="2900" dirty="0" smtClean="0">
                <a:solidFill>
                  <a:srgbClr val="0070C0"/>
                </a:solidFill>
              </a:rPr>
              <a:t>Terri Schlosser and </a:t>
            </a:r>
            <a:r>
              <a:rPr lang="en-US" sz="2900" dirty="0">
                <a:solidFill>
                  <a:srgbClr val="0070C0"/>
                </a:solidFill>
              </a:rPr>
              <a:t>Karen </a:t>
            </a:r>
            <a:r>
              <a:rPr lang="en-US" sz="2900" dirty="0" err="1" smtClean="0">
                <a:solidFill>
                  <a:srgbClr val="0070C0"/>
                </a:solidFill>
              </a:rPr>
              <a:t>Pavlovic</a:t>
            </a:r>
            <a:endParaRPr lang="en-US" sz="2900" dirty="0" smtClean="0">
              <a:solidFill>
                <a:srgbClr val="0070C0"/>
              </a:solidFill>
            </a:endParaRPr>
          </a:p>
          <a:p>
            <a:pPr marL="382587" lvl="2" indent="0">
              <a:lnSpc>
                <a:spcPct val="120000"/>
              </a:lnSpc>
              <a:buNone/>
            </a:pPr>
            <a:r>
              <a:rPr lang="en-US" sz="2900" b="1" dirty="0" smtClean="0"/>
              <a:t>Tournament:</a:t>
            </a:r>
            <a:r>
              <a:rPr lang="en-US" sz="2900" dirty="0" smtClean="0"/>
              <a:t> </a:t>
            </a:r>
            <a:r>
              <a:rPr lang="en-US" sz="2900" dirty="0" smtClean="0">
                <a:solidFill>
                  <a:srgbClr val="0070C0"/>
                </a:solidFill>
              </a:rPr>
              <a:t>Shanti </a:t>
            </a:r>
            <a:r>
              <a:rPr lang="en-US" sz="2900" dirty="0" err="1" smtClean="0">
                <a:solidFill>
                  <a:srgbClr val="0070C0"/>
                </a:solidFill>
              </a:rPr>
              <a:t>Ramasamy</a:t>
            </a:r>
            <a:r>
              <a:rPr lang="en-US" sz="2900" dirty="0">
                <a:solidFill>
                  <a:srgbClr val="0070C0"/>
                </a:solidFill>
              </a:rPr>
              <a:t> </a:t>
            </a:r>
            <a:r>
              <a:rPr lang="en-US" sz="2900" dirty="0" smtClean="0">
                <a:solidFill>
                  <a:srgbClr val="0070C0"/>
                </a:solidFill>
              </a:rPr>
              <a:t>and </a:t>
            </a:r>
            <a:r>
              <a:rPr lang="en-US" sz="2900" dirty="0" err="1" smtClean="0">
                <a:solidFill>
                  <a:srgbClr val="0070C0"/>
                </a:solidFill>
              </a:rPr>
              <a:t>Yumi</a:t>
            </a:r>
            <a:r>
              <a:rPr lang="en-US" sz="2900" dirty="0" smtClean="0">
                <a:solidFill>
                  <a:srgbClr val="0070C0"/>
                </a:solidFill>
              </a:rPr>
              <a:t> Kang</a:t>
            </a:r>
          </a:p>
          <a:p>
            <a:pPr marL="382587" lvl="2" indent="0">
              <a:lnSpc>
                <a:spcPct val="120000"/>
              </a:lnSpc>
              <a:buNone/>
            </a:pPr>
            <a:r>
              <a:rPr lang="en-US" sz="2900" b="1" dirty="0" err="1" smtClean="0"/>
              <a:t>Chesskid</a:t>
            </a:r>
            <a:r>
              <a:rPr lang="en-US" sz="2900" b="1" dirty="0" smtClean="0"/>
              <a:t> and Website: </a:t>
            </a:r>
            <a:r>
              <a:rPr lang="en-US" sz="2900" dirty="0" smtClean="0">
                <a:solidFill>
                  <a:srgbClr val="0070C0"/>
                </a:solidFill>
              </a:rPr>
              <a:t>Chris Jones</a:t>
            </a:r>
          </a:p>
          <a:p>
            <a:pPr marL="382587" lvl="2" indent="0">
              <a:lnSpc>
                <a:spcPct val="120000"/>
              </a:lnSpc>
              <a:buNone/>
            </a:pPr>
            <a:r>
              <a:rPr lang="en-US" sz="2900" b="1" dirty="0" smtClean="0"/>
              <a:t>Registration: </a:t>
            </a:r>
            <a:r>
              <a:rPr lang="en-US" sz="2900" dirty="0">
                <a:solidFill>
                  <a:srgbClr val="0070C0"/>
                </a:solidFill>
              </a:rPr>
              <a:t>Shanti </a:t>
            </a:r>
            <a:r>
              <a:rPr lang="en-US" sz="2900" dirty="0" err="1">
                <a:solidFill>
                  <a:srgbClr val="0070C0"/>
                </a:solidFill>
              </a:rPr>
              <a:t>Ramasamy</a:t>
            </a:r>
            <a:r>
              <a:rPr lang="en-US" sz="2900" dirty="0">
                <a:solidFill>
                  <a:srgbClr val="0070C0"/>
                </a:solidFill>
              </a:rPr>
              <a:t> </a:t>
            </a:r>
            <a:endParaRPr lang="en-US" sz="2900" dirty="0" smtClean="0">
              <a:solidFill>
                <a:srgbClr val="0070C0"/>
              </a:solidFill>
            </a:endParaRPr>
          </a:p>
          <a:p>
            <a:pPr marL="382587" lvl="2" indent="0">
              <a:lnSpc>
                <a:spcPct val="120000"/>
              </a:lnSpc>
              <a:buNone/>
            </a:pPr>
            <a:r>
              <a:rPr lang="en-US" sz="2900" b="1" dirty="0" smtClean="0"/>
              <a:t>Door Monitor Coordinator: </a:t>
            </a:r>
            <a:r>
              <a:rPr lang="en-US" sz="2900" dirty="0">
                <a:solidFill>
                  <a:srgbClr val="0070C0"/>
                </a:solidFill>
              </a:rPr>
              <a:t>Ganesh </a:t>
            </a:r>
            <a:r>
              <a:rPr lang="en-US" sz="2900" dirty="0" err="1">
                <a:solidFill>
                  <a:srgbClr val="0070C0"/>
                </a:solidFill>
              </a:rPr>
              <a:t>Sivaraman</a:t>
            </a:r>
            <a:endParaRPr lang="en-US" sz="290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7FCC9208-DAF3-4403-8DF6-08250AE9F25A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869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and See You Next Year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38" y="3731037"/>
            <a:ext cx="7746124" cy="312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 Club Accomplishments This Year - 1</a:t>
            </a:r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5250" y="620110"/>
            <a:ext cx="8924924" cy="52885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Neue"/>
                <a:cs typeface="Arial" panose="020B0604020202020204" pitchFamily="34" charset="0"/>
              </a:rPr>
              <a:t> We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continue to produce some of the best scholastic chess players in Austin.</a:t>
            </a: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90500" lvl="1" indent="0" eaLnBrk="0" hangingPunct="0">
              <a:spcBef>
                <a:spcPct val="0"/>
              </a:spcBef>
              <a:buClrTx/>
              <a:buFontTx/>
              <a:buChar char="•"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including a few graduating 5th graders who have attended the Spicewood Chess Club since 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kindergarten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</a:b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Over 50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beginner kindergarten and first graders participated this school year.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Chess Club students participated in and won many individual and team trophies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at local scholastic tournaments.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We hosted the Spicewood Scholastic Chess tournament in November with over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400 students attending.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Donated a chess set and a copy of the hardback book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Chess for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Children 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to EVERY classroom at Spicewood. 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Donated chess sets to the Spicewood YMCA after school program.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7FCC9208-DAF3-4403-8DF6-08250AE9F25A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16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 Club Accomplishments This Year - 2</a:t>
            </a:r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5250" y="676864"/>
            <a:ext cx="8924924" cy="53764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Launched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the Spicewood Chess Club website at 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hlinkClick r:id="rId2"/>
              </a:rPr>
              <a:t>Spicewoodchess.org</a:t>
            </a:r>
            <a:r>
              <a:rPr lang="en-US" altLang="en-US" sz="2000" dirty="0" smtClean="0">
                <a:solidFill>
                  <a:srgbClr val="1155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in 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March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ClrTx/>
            </a:pPr>
            <a:endParaRPr lang="en-US" altLang="en-US" sz="1100" dirty="0" smtClean="0"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Opened the phenomenal Spicewood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hlinkClick r:id="rId3"/>
              </a:rPr>
              <a:t>Chess Club Chess Store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twice, which is probably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most popular aspect of Chess Club for many students! 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anose="02020603050405020304" pitchFamily="18" charset="0"/>
            </a:endParaRPr>
          </a:p>
          <a:p>
            <a:pPr lvl="0" eaLnBrk="0" hangingPunct="0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Weekly Chess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training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including presentation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of online videos during Club meetings.  </a:t>
            </a:r>
            <a:endParaRPr lang="en-US" altLang="en-US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eaLnBrk="0" hangingPunct="0">
              <a:lnSpc>
                <a:spcPct val="110000"/>
              </a:lnSpc>
              <a:spcBef>
                <a:spcPct val="0"/>
              </a:spcBef>
              <a:buClrTx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Purchased 12 top-of-the-line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4"/>
              </a:rPr>
              <a:t>ZMF chess clocks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with functionality that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allows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 kindergartners and other young students to easily operate.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Renewed membership with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5"/>
              </a:rPr>
              <a:t>Chesskid.com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for the year and had a large number of Chess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Club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students register and participate in our Club's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online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Chesskid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contests. 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Substantially increased the number of chess books in the Chess Club internal library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Purchased new triple weighted deluxe chess sets for the Chess Club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7FCC9208-DAF3-4403-8DF6-08250AE9F25A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208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2014-2015 Club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9432"/>
            <a:ext cx="9144000" cy="5529120"/>
          </a:xfrm>
        </p:spPr>
        <p:txBody>
          <a:bodyPr/>
          <a:lstStyle/>
          <a:p>
            <a:r>
              <a:rPr lang="en-US" sz="2000" dirty="0" smtClean="0"/>
              <a:t>167 registered students in the Club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Close to 30 Friday morning Club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meetings </a:t>
            </a:r>
            <a:r>
              <a:rPr lang="en-US" sz="2000" dirty="0" smtClean="0"/>
              <a:t>that were well attended.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 smtClean="0"/>
              <a:t>6:40-7:40AM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Chess Club students participated in all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locally </a:t>
            </a:r>
            <a:r>
              <a:rPr lang="en-US" sz="2000" dirty="0" smtClean="0"/>
              <a:t>sponsored </a:t>
            </a:r>
            <a:r>
              <a:rPr lang="en-US" sz="2000" dirty="0" smtClean="0"/>
              <a:t>scholastic</a:t>
            </a:r>
            <a:br>
              <a:rPr lang="en-US" sz="2000" dirty="0" smtClean="0"/>
            </a:br>
            <a:r>
              <a:rPr lang="en-US" sz="2000" dirty="0" smtClean="0"/>
              <a:t>tournaments </a:t>
            </a:r>
            <a:r>
              <a:rPr lang="en-US" sz="2000" dirty="0" smtClean="0"/>
              <a:t>and had great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performances</a:t>
            </a:r>
            <a:r>
              <a:rPr lang="en-US" sz="2000" dirty="0" smtClean="0"/>
              <a:t>. (</a:t>
            </a:r>
            <a:r>
              <a:rPr lang="en-US" sz="2000" dirty="0"/>
              <a:t>6 in total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Increased Chesskid.com </a:t>
            </a:r>
            <a:r>
              <a:rPr lang="en-US" sz="2000" b="1" dirty="0" smtClean="0"/>
              <a:t>active</a:t>
            </a:r>
            <a:r>
              <a:rPr lang="en-US" sz="2000" dirty="0" smtClean="0"/>
              <a:t> student accounts to ~55.  </a:t>
            </a:r>
          </a:p>
          <a:p>
            <a:r>
              <a:rPr lang="en-US" sz="2000" dirty="0" smtClean="0"/>
              <a:t>Club registration fees collected:  ~$3610</a:t>
            </a:r>
          </a:p>
          <a:p>
            <a:r>
              <a:rPr lang="en-US" sz="2000" dirty="0" smtClean="0"/>
              <a:t>Tournament income: ~$2270   Tournament expenses: ~$1160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7FCC9208-DAF3-4403-8DF6-08250AE9F25A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339" y="1279740"/>
            <a:ext cx="4696835" cy="282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1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Club T-shirt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745" y="824217"/>
            <a:ext cx="3691429" cy="491359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7FCC9208-DAF3-4403-8DF6-08250AE9F25A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105759" y="648929"/>
            <a:ext cx="5222985" cy="285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90500" indent="-1905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itchFamily="18" charset="0"/>
              </a:defRPr>
            </a:lvl1pPr>
            <a:lvl2pPr marL="381000" indent="-1889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itchFamily="18" charset="0"/>
              </a:defRPr>
            </a:lvl2pPr>
            <a:lvl3pPr marL="561975" indent="-179388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itchFamily="18" charset="0"/>
              </a:defRPr>
            </a:lvl3pPr>
            <a:lvl4pPr marL="752475" indent="-1889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Times New Roman" pitchFamily="18" charset="0"/>
              </a:defRPr>
            </a:lvl4pPr>
            <a:lvl5pPr marL="962025" indent="-20796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itchFamily="18" charset="0"/>
              </a:defRPr>
            </a:lvl5pPr>
            <a:lvl6pPr marL="1419225" indent="-2079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76425" indent="-2079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33625" indent="-2079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790825" indent="-2079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</a:pPr>
            <a:r>
              <a:rPr lang="en-US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T-shirt designed by 4</a:t>
            </a:r>
            <a:r>
              <a:rPr lang="en-US" altLang="en-US" sz="2000" kern="0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</a:t>
            </a:r>
            <a:r>
              <a:rPr lang="en-US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grade student Noah Kim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</a:pPr>
            <a:r>
              <a:rPr lang="en-US" altLang="en-US" sz="2000" kern="0" dirty="0" smtClean="0">
                <a:latin typeface="Times New Roman" panose="02020603050405020304" pitchFamily="18" charset="0"/>
              </a:rPr>
              <a:t>We purchased 183 youth and 87 adult shirts </a:t>
            </a:r>
            <a:r>
              <a:rPr lang="en-US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for $1362 printed by </a:t>
            </a:r>
            <a:r>
              <a:rPr lang="en-US" altLang="en-US" sz="2000" kern="0" dirty="0" smtClean="0">
                <a:solidFill>
                  <a:srgbClr val="0070C0"/>
                </a:solidFill>
                <a:latin typeface="Times New Roman" panose="02020603050405020304" pitchFamily="18" charset="0"/>
                <a:hlinkClick r:id="rId3"/>
              </a:rPr>
              <a:t>Aztec Promotional Group</a:t>
            </a:r>
            <a:r>
              <a:rPr lang="en-US" altLang="en-US" sz="2000" kern="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br>
              <a:rPr lang="en-US" altLang="en-US" sz="2000" kern="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en-US" altLang="en-US" sz="2000" kern="0" dirty="0" smtClean="0">
                <a:latin typeface="Times New Roman" panose="02020603050405020304" pitchFamily="18" charset="0"/>
              </a:rPr>
              <a:t>(~$5 per shirt)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</a:pPr>
            <a:r>
              <a:rPr lang="en-US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41 T-shirts donated to Spicewood </a:t>
            </a:r>
            <a:r>
              <a:rPr lang="en-US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staff </a:t>
            </a:r>
            <a:r>
              <a:rPr lang="en-US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to promote </a:t>
            </a:r>
            <a:r>
              <a:rPr lang="en-US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chess </a:t>
            </a:r>
            <a:r>
              <a:rPr lang="en-US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club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</a:pPr>
            <a:r>
              <a:rPr lang="en-US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25 T-shirts given to Chess Club volunteers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</a:pPr>
            <a:r>
              <a:rPr lang="en-US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10 Adult T-shirts purchased by parents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00" y="3499945"/>
            <a:ext cx="5032793" cy="245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1" y="532730"/>
            <a:ext cx="9144000" cy="632527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 Tournament Photos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757" y="564260"/>
            <a:ext cx="2743200" cy="2045970"/>
          </a:xfrm>
          <a:ln w="38100">
            <a:solidFill>
              <a:schemeClr val="accent2"/>
            </a:solidFill>
          </a:ln>
          <a:effectLst>
            <a:outerShdw blurRad="50800" dist="63500" dir="54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7FCC9208-DAF3-4403-8DF6-08250AE9F25A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58" y="567456"/>
            <a:ext cx="2743200" cy="2057399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63500" dir="54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758" y="2620973"/>
            <a:ext cx="2743200" cy="2057400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63500" dir="54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757" y="566331"/>
            <a:ext cx="2743200" cy="2057400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63500" dir="54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58" y="4675613"/>
            <a:ext cx="2743200" cy="2057401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63500" dir="54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978" y="4675615"/>
            <a:ext cx="2743200" cy="2057399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63500" dir="54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68" y="4675614"/>
            <a:ext cx="2743200" cy="2057400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63500" dir="54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58" y="2269361"/>
            <a:ext cx="2057401" cy="2743200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63500" dir="54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6657" y="2278064"/>
            <a:ext cx="2057400" cy="2743200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63500" dir="54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09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Spicewood Tournament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781050"/>
            <a:ext cx="8524875" cy="305353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The Chess Club hosted a local scholastic tournament at our school in November 2014 that was very successful.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Over 400 students from across the Austin area participated in our tournament.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Income exceeded expenses by $1000 from hosting this tournament.</a:t>
            </a:r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7FCC9208-DAF3-4403-8DF6-08250AE9F25A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2" y="3411794"/>
            <a:ext cx="3526211" cy="2629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93" y="3411794"/>
            <a:ext cx="3526212" cy="26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 Store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36" y="3451122"/>
            <a:ext cx="3355394" cy="251654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7FCC9208-DAF3-4403-8DF6-08250AE9F25A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36" y="705414"/>
            <a:ext cx="3355394" cy="2516545"/>
          </a:xfrm>
          <a:prstGeom prst="rect">
            <a:avLst/>
          </a:prstGeom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105759" y="676861"/>
            <a:ext cx="5222985" cy="529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90500" indent="-1905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itchFamily="18" charset="0"/>
              </a:defRPr>
            </a:lvl1pPr>
            <a:lvl2pPr marL="381000" indent="-1889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itchFamily="18" charset="0"/>
              </a:defRPr>
            </a:lvl2pPr>
            <a:lvl3pPr marL="561975" indent="-179388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itchFamily="18" charset="0"/>
              </a:defRPr>
            </a:lvl3pPr>
            <a:lvl4pPr marL="752475" indent="-1889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Times New Roman" pitchFamily="18" charset="0"/>
              </a:defRPr>
            </a:lvl4pPr>
            <a:lvl5pPr marL="962025" indent="-20796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itchFamily="18" charset="0"/>
              </a:defRPr>
            </a:lvl5pPr>
            <a:lvl6pPr marL="1419225" indent="-2079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76425" indent="-2079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33625" indent="-2079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790825" indent="-2079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</a:pPr>
            <a:r>
              <a:rPr lang="en-US" altLang="en-US" sz="2000" dirty="0">
                <a:latin typeface="Times New Roman" pitchFamily="18" charset="0"/>
              </a:rPr>
              <a:t>Chess club students receive </a:t>
            </a:r>
            <a:r>
              <a:rPr lang="en-US" altLang="en-US" sz="2000" dirty="0">
                <a:solidFill>
                  <a:srgbClr val="0070C0"/>
                </a:solidFill>
                <a:latin typeface="Times New Roman" pitchFamily="18" charset="0"/>
              </a:rPr>
              <a:t>Chess Bucks </a:t>
            </a:r>
            <a:r>
              <a:rPr lang="en-US" altLang="en-US" sz="2000" dirty="0">
                <a:latin typeface="Times New Roman" pitchFamily="18" charset="0"/>
              </a:rPr>
              <a:t>for attending our Friday morning club meetings as well as for attending tournaments and participating in our online </a:t>
            </a:r>
            <a:r>
              <a:rPr lang="en-US" altLang="en-US" sz="2000" dirty="0" err="1">
                <a:latin typeface="Times New Roman" pitchFamily="18" charset="0"/>
              </a:rPr>
              <a:t>Chesskids</a:t>
            </a:r>
            <a:r>
              <a:rPr lang="en-US" altLang="en-US" sz="2000" dirty="0">
                <a:latin typeface="Times New Roman" pitchFamily="18" charset="0"/>
              </a:rPr>
              <a:t> contests.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</a:pPr>
            <a:r>
              <a:rPr lang="en-US" altLang="en-US" sz="2000" dirty="0">
                <a:latin typeface="Times New Roman" pitchFamily="18" charset="0"/>
              </a:rPr>
              <a:t>Twice a year, we open a Chess Store filled with toys, games, books and other fun items for the students to purchase with their collected Chess </a:t>
            </a:r>
            <a:r>
              <a:rPr lang="en-US" altLang="en-US" sz="2000" dirty="0" err="1">
                <a:latin typeface="Times New Roman" pitchFamily="18" charset="0"/>
              </a:rPr>
              <a:t>Bucks.</a:t>
            </a:r>
            <a:r>
              <a:rPr lang="en-US" altLang="en-US" sz="2000" dirty="0">
                <a:latin typeface="Times New Roman" pitchFamily="18" charset="0"/>
              </a:rPr>
              <a:t>  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</a:pPr>
            <a:r>
              <a:rPr lang="en-US" altLang="en-US" sz="2000" dirty="0" smtClean="0">
                <a:latin typeface="Times New Roman" pitchFamily="18" charset="0"/>
              </a:rPr>
              <a:t>The Chess Store is a great motivator for our students to encourage them to wake up early on Fridays for our club meetings as well as attend tournaments.  </a:t>
            </a:r>
            <a:endParaRPr lang="en-US" altLang="en-US" sz="2000" dirty="0">
              <a:latin typeface="Times New Roman" pitchFamily="18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</a:pPr>
            <a:endParaRPr lang="en-US" altLang="en-US" sz="1200" dirty="0">
              <a:latin typeface="Times New Roman" pitchFamily="18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</a:pPr>
            <a:r>
              <a:rPr lang="en-US" altLang="en-US" sz="2000" dirty="0">
                <a:latin typeface="Times New Roman" pitchFamily="18" charset="0"/>
              </a:rPr>
              <a:t>Special thanks to our Chess Store coordinators,  </a:t>
            </a:r>
            <a:r>
              <a:rPr lang="en-US" altLang="en-US" sz="2000" kern="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Terri Schlosser and Karen </a:t>
            </a:r>
            <a:r>
              <a:rPr lang="en-US" altLang="en-US" sz="2000" kern="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Pavlovic</a:t>
            </a:r>
            <a:endParaRPr lang="en-US" altLang="en-US" sz="2000" kern="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957634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 Club Website          -          Created in March 2015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57" y="630622"/>
            <a:ext cx="8479206" cy="545788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7FCC9208-DAF3-4403-8DF6-08250AE9F25A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996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  <p:tag name="THINKCELLUNDODONOTDELETE" val="2"/>
</p:tagLst>
</file>

<file path=ppt/theme/theme1.xml><?xml version="1.0" encoding="utf-8"?>
<a:theme xmlns:a="http://schemas.openxmlformats.org/drawingml/2006/main" name="SpicewoodChess PowerPoint Template">
  <a:themeElements>
    <a:clrScheme name="Standarddesign 1">
      <a:dk1>
        <a:srgbClr val="000000"/>
      </a:dk1>
      <a:lt1>
        <a:srgbClr val="FFFFFF"/>
      </a:lt1>
      <a:dk2>
        <a:srgbClr val="0D3D65"/>
      </a:dk2>
      <a:lt2>
        <a:srgbClr val="BE0009"/>
      </a:lt2>
      <a:accent1>
        <a:srgbClr val="1C4C74"/>
      </a:accent1>
      <a:accent2>
        <a:srgbClr val="2C6D92"/>
      </a:accent2>
      <a:accent3>
        <a:srgbClr val="FFFFFF"/>
      </a:accent3>
      <a:accent4>
        <a:srgbClr val="000000"/>
      </a:accent4>
      <a:accent5>
        <a:srgbClr val="ABB2BC"/>
      </a:accent5>
      <a:accent6>
        <a:srgbClr val="276284"/>
      </a:accent6>
      <a:hlink>
        <a:srgbClr val="4797B9"/>
      </a:hlink>
      <a:folHlink>
        <a:srgbClr val="65C3E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D3D65"/>
        </a:dk2>
        <a:lt2>
          <a:srgbClr val="BE0009"/>
        </a:lt2>
        <a:accent1>
          <a:srgbClr val="1C4C74"/>
        </a:accent1>
        <a:accent2>
          <a:srgbClr val="2C6D92"/>
        </a:accent2>
        <a:accent3>
          <a:srgbClr val="FFFFFF"/>
        </a:accent3>
        <a:accent4>
          <a:srgbClr val="000000"/>
        </a:accent4>
        <a:accent5>
          <a:srgbClr val="ABB2BC"/>
        </a:accent5>
        <a:accent6>
          <a:srgbClr val="276284"/>
        </a:accent6>
        <a:hlink>
          <a:srgbClr val="4797B9"/>
        </a:hlink>
        <a:folHlink>
          <a:srgbClr val="65C3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</TotalTime>
  <Words>812</Words>
  <Application>Microsoft Office PowerPoint</Application>
  <PresentationFormat>On-screen Show (4:3)</PresentationFormat>
  <Paragraphs>148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HelveticaNeue</vt:lpstr>
      <vt:lpstr>Times New Roman</vt:lpstr>
      <vt:lpstr>Wingdings</vt:lpstr>
      <vt:lpstr>SpicewoodChess PowerPoint Template</vt:lpstr>
      <vt:lpstr>Chess Club Review 2014-2015 School Year</vt:lpstr>
      <vt:lpstr>Chess Club Accomplishments This Year - 1</vt:lpstr>
      <vt:lpstr>Chess Club Accomplishments This Year - 2</vt:lpstr>
      <vt:lpstr>2014-2015 Club Statistics</vt:lpstr>
      <vt:lpstr>Club T-shirt</vt:lpstr>
      <vt:lpstr>Miscellaneous Tournament Photos</vt:lpstr>
      <vt:lpstr>Spicewood Tournament</vt:lpstr>
      <vt:lpstr>Chess Store</vt:lpstr>
      <vt:lpstr>Chess Club Website          -          Created in March 2015</vt:lpstr>
      <vt:lpstr>Chess Club Website                -           spicewoodchess.org</vt:lpstr>
      <vt:lpstr>Finance Planning for Next Year</vt:lpstr>
      <vt:lpstr>Common Chess Club Expenses</vt:lpstr>
      <vt:lpstr>Estimated Income for Next Year</vt:lpstr>
      <vt:lpstr>Estimated Expenses for Next Year</vt:lpstr>
      <vt:lpstr>Parent Request</vt:lpstr>
      <vt:lpstr>Thank You to Our School Sponsors</vt:lpstr>
      <vt:lpstr>Thank You to All of Our Volunteers</vt:lpstr>
      <vt:lpstr>Thank You and See You Next Year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Post News on the Estates of Brentwood Website</dc:title>
  <dc:creator>Chris Jones</dc:creator>
  <cp:lastModifiedBy>Chris Jones</cp:lastModifiedBy>
  <cp:revision>130</cp:revision>
  <cp:lastPrinted>2015-06-01T16:17:07Z</cp:lastPrinted>
  <dcterms:created xsi:type="dcterms:W3CDTF">2013-05-06T19:26:52Z</dcterms:created>
  <dcterms:modified xsi:type="dcterms:W3CDTF">2015-06-03T14:37:41Z</dcterms:modified>
</cp:coreProperties>
</file>